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17"/>
  </p:notesMasterIdLst>
  <p:sldIdLst>
    <p:sldId id="370" r:id="rId3"/>
    <p:sldId id="335" r:id="rId4"/>
    <p:sldId id="352" r:id="rId5"/>
    <p:sldId id="336" r:id="rId6"/>
    <p:sldId id="337" r:id="rId7"/>
    <p:sldId id="338" r:id="rId8"/>
    <p:sldId id="340" r:id="rId9"/>
    <p:sldId id="353" r:id="rId10"/>
    <p:sldId id="344" r:id="rId11"/>
    <p:sldId id="341" r:id="rId12"/>
    <p:sldId id="372" r:id="rId13"/>
    <p:sldId id="371" r:id="rId14"/>
    <p:sldId id="373" r:id="rId15"/>
    <p:sldId id="374" r:id="rId16"/>
  </p:sldIdLst>
  <p:sldSz cx="9144000" cy="6858000" type="screen4x3"/>
  <p:notesSz cx="7010400" cy="9236075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CC20E"/>
    <a:srgbClr val="A50021"/>
    <a:srgbClr val="FFFFFF"/>
    <a:srgbClr val="F7E7BF"/>
    <a:srgbClr val="ECEBD8"/>
    <a:srgbClr val="7E9B15"/>
    <a:srgbClr val="7FFA76"/>
    <a:srgbClr val="CCFF33"/>
    <a:srgbClr val="CCFF99"/>
    <a:srgbClr val="FF7C8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94494" autoAdjust="0"/>
  </p:normalViewPr>
  <p:slideViewPr>
    <p:cSldViewPr>
      <p:cViewPr>
        <p:scale>
          <a:sx n="71" d="100"/>
          <a:sy n="71" d="100"/>
        </p:scale>
        <p:origin x="-990" y="-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408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3408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1DE30487-1CD8-4EA7-83DC-132EAE8BC959}" type="datetimeFigureOut">
              <a:rPr lang="es-ES" smtClean="0"/>
              <a:pPr/>
              <a:t>11/09/2015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427163" y="1154113"/>
            <a:ext cx="4156075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0" y="4444861"/>
            <a:ext cx="5608320" cy="3636705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7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7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7D5160A6-E45C-47CA-83FD-BF8AE7B62C69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658797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Macintosh%20HD:Users:lawterd:Desktop:Willis_PPT:art:willis_title_bkd.jpg" TargetMode="Externa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8 Imagen" descr="senefa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126416"/>
            <a:ext cx="9144000" cy="803046"/>
          </a:xfrm>
          <a:prstGeom prst="rect">
            <a:avLst/>
          </a:prstGeom>
        </p:spPr>
      </p:pic>
      <p:pic>
        <p:nvPicPr>
          <p:cNvPr id="8" name="7 Imagen" descr="Logo 50 años_RGB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358214" y="5857892"/>
            <a:ext cx="597160" cy="85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98330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8846-1CFB-4A3C-BED6-A13E4729ACD6}" type="datetimeFigureOut">
              <a:rPr lang="es-CO" smtClean="0"/>
              <a:pPr/>
              <a:t>11/09/2015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BD3C-D47E-4DA1-A070-7CF6AB0F308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329514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8846-1CFB-4A3C-BED6-A13E4729ACD6}" type="datetimeFigureOut">
              <a:rPr lang="es-CO" smtClean="0"/>
              <a:pPr/>
              <a:t>11/09/2015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BD3C-D47E-4DA1-A070-7CF6AB0F308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3238538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 descr="EPS y Medicina Prepagada-04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877098"/>
            <a:ext cx="9144000" cy="98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6290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 Imagen" descr="EPS y Medicina Prepagada-04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876925"/>
            <a:ext cx="914400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29023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794947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Macintosh HD:Users:lawterd:Desktop:Willis_PPT:art:willis_title_bkd.jpg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175" y="-3175"/>
            <a:ext cx="9151938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9"/>
          <p:cNvSpPr>
            <a:spLocks noChangeArrowheads="1"/>
          </p:cNvSpPr>
          <p:nvPr/>
        </p:nvSpPr>
        <p:spPr bwMode="gray">
          <a:xfrm>
            <a:off x="0" y="0"/>
            <a:ext cx="8027988" cy="4941888"/>
          </a:xfrm>
          <a:prstGeom prst="rect">
            <a:avLst/>
          </a:prstGeom>
          <a:solidFill>
            <a:srgbClr val="FFFFFF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4000" tIns="54000" rIns="54000" bIns="540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65538" name="Title Placeholder 1"/>
          <p:cNvSpPr>
            <a:spLocks noGrp="1"/>
          </p:cNvSpPr>
          <p:nvPr>
            <p:ph type="ctrTitle"/>
          </p:nvPr>
        </p:nvSpPr>
        <p:spPr>
          <a:xfrm>
            <a:off x="255588" y="138113"/>
            <a:ext cx="7772400" cy="2838450"/>
          </a:xfrm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GB" noProof="0" smtClean="0"/>
              <a:t>Click to edit Master title style</a:t>
            </a:r>
          </a:p>
        </p:txBody>
      </p:sp>
      <p:sp>
        <p:nvSpPr>
          <p:cNvPr id="65539" name="Text Placeholder 2"/>
          <p:cNvSpPr>
            <a:spLocks noGrp="1"/>
          </p:cNvSpPr>
          <p:nvPr>
            <p:ph type="subTitle" idx="1"/>
          </p:nvPr>
        </p:nvSpPr>
        <p:spPr>
          <a:xfrm>
            <a:off x="250825" y="3141663"/>
            <a:ext cx="7777163" cy="1074737"/>
          </a:xfrm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599667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18211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xmlns="" val="27375017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50825" y="1557338"/>
            <a:ext cx="3811588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214813" y="1557338"/>
            <a:ext cx="3813175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4101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7163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8846-1CFB-4A3C-BED6-A13E4729ACD6}" type="datetimeFigureOut">
              <a:rPr lang="es-CO" smtClean="0"/>
              <a:pPr/>
              <a:t>11/09/2015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BD3C-D47E-4DA1-A070-7CF6AB0F308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11082858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43210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1328469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xmlns="" val="14453165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xmlns="" val="20757594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886158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084888" y="188913"/>
            <a:ext cx="1943100" cy="589438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5681663" cy="589438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855164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0825" y="188913"/>
            <a:ext cx="7777163" cy="122396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250825" y="1557338"/>
            <a:ext cx="7777163" cy="4525962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xmlns="" val="3459251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8846-1CFB-4A3C-BED6-A13E4729ACD6}" type="datetimeFigureOut">
              <a:rPr lang="es-CO" smtClean="0"/>
              <a:pPr/>
              <a:t>11/09/2015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BD3C-D47E-4DA1-A070-7CF6AB0F308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2744646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8846-1CFB-4A3C-BED6-A13E4729ACD6}" type="datetimeFigureOut">
              <a:rPr lang="es-CO" smtClean="0"/>
              <a:pPr/>
              <a:t>11/09/2015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BD3C-D47E-4DA1-A070-7CF6AB0F308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1191540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8846-1CFB-4A3C-BED6-A13E4729ACD6}" type="datetimeFigureOut">
              <a:rPr lang="es-CO" smtClean="0"/>
              <a:pPr/>
              <a:t>11/09/2015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BD3C-D47E-4DA1-A070-7CF6AB0F308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3028107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8846-1CFB-4A3C-BED6-A13E4729ACD6}" type="datetimeFigureOut">
              <a:rPr lang="es-CO" smtClean="0"/>
              <a:pPr/>
              <a:t>11/09/2015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BD3C-D47E-4DA1-A070-7CF6AB0F308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110154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8846-1CFB-4A3C-BED6-A13E4729ACD6}" type="datetimeFigureOut">
              <a:rPr lang="es-CO" smtClean="0"/>
              <a:pPr/>
              <a:t>11/09/2015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BD3C-D47E-4DA1-A070-7CF6AB0F3084}" type="slidenum">
              <a:rPr lang="es-CO" smtClean="0"/>
              <a:pPr/>
              <a:t>‹Nº›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76" y="0"/>
            <a:ext cx="9134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8080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8846-1CFB-4A3C-BED6-A13E4729ACD6}" type="datetimeFigureOut">
              <a:rPr lang="es-CO" smtClean="0"/>
              <a:pPr/>
              <a:t>11/09/2015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BD3C-D47E-4DA1-A070-7CF6AB0F308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3524839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28846-1CFB-4A3C-BED6-A13E4729ACD6}" type="datetimeFigureOut">
              <a:rPr lang="es-CO" smtClean="0"/>
              <a:pPr/>
              <a:t>11/09/2015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CBD3C-D47E-4DA1-A070-7CF6AB0F308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381408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Macintosh%20HD:Users:lawterd:Desktop:Willis_PPT:art:willis_title_logo_wh.png" TargetMode="Externa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28846-1CFB-4A3C-BED6-A13E4729ACD6}" type="datetimeFigureOut">
              <a:rPr lang="es-CO" smtClean="0"/>
              <a:pPr/>
              <a:t>11/09/2015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CBD3C-D47E-4DA1-A070-7CF6AB0F308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324062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5" r:id="rId12"/>
    <p:sldLayoutId id="2147483686" r:id="rId13"/>
    <p:sldLayoutId id="2147483687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50825" y="188913"/>
            <a:ext cx="7777163" cy="122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FF0000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O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50825" y="1557338"/>
            <a:ext cx="7777163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FF0000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CO" smtClean="0"/>
              <a:t>Click to edit Master text styles</a:t>
            </a:r>
          </a:p>
          <a:p>
            <a:pPr lvl="1"/>
            <a:r>
              <a:rPr lang="en-GB" altLang="es-CO" smtClean="0"/>
              <a:t>Second level</a:t>
            </a:r>
          </a:p>
          <a:p>
            <a:pPr lvl="2"/>
            <a:r>
              <a:rPr lang="en-GB" altLang="es-CO" smtClean="0"/>
              <a:t>Third level</a:t>
            </a:r>
          </a:p>
          <a:p>
            <a:pPr lvl="3"/>
            <a:r>
              <a:rPr lang="en-GB" altLang="es-CO" smtClean="0"/>
              <a:t>Fourth level</a:t>
            </a:r>
          </a:p>
          <a:p>
            <a:pPr lvl="4"/>
            <a:r>
              <a:rPr lang="en-GB" altLang="es-CO" smtClean="0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6237288"/>
            <a:ext cx="8027988" cy="393700"/>
          </a:xfrm>
          <a:prstGeom prst="rect">
            <a:avLst/>
          </a:prstGeom>
          <a:solidFill>
            <a:srgbClr val="E1A8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7240588" y="6237288"/>
            <a:ext cx="715962" cy="393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mtClean="0">
              <a:solidFill>
                <a:srgbClr val="FFFFFF"/>
              </a:solidFill>
            </a:endParaRPr>
          </a:p>
        </p:txBody>
      </p:sp>
      <p:pic>
        <p:nvPicPr>
          <p:cNvPr id="1030" name="Picture 10" descr="Macintosh HD:Users:lawterd:Desktop:Willis_PPT:art:willis_title_logo_wh.png"/>
          <p:cNvPicPr>
            <a:picLocks noChangeAspect="1" noChangeArrowheads="1"/>
          </p:cNvPicPr>
          <p:nvPr/>
        </p:nvPicPr>
        <p:blipFill>
          <a:blip r:embed="rId14" r:link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00913" y="6305550"/>
            <a:ext cx="5937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6823477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 Black" pitchFamily="34" charset="0"/>
          <a:cs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 Black" pitchFamily="34" charset="0"/>
          <a:cs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 Black" pitchFamily="34" charset="0"/>
          <a:cs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 Black" pitchFamily="34" charset="0"/>
          <a:cs typeface="Arial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 Black" pitchFamily="34" charset="0"/>
          <a:cs typeface="Arial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 Black" pitchFamily="34" charset="0"/>
          <a:cs typeface="Arial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 Black" pitchFamily="34" charset="0"/>
          <a:cs typeface="Arial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Arial Black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Font typeface="Arial" pitchFamily="34" charset="0"/>
        <a:defRPr sz="2000" b="1">
          <a:solidFill>
            <a:srgbClr val="E1A800"/>
          </a:solidFill>
          <a:latin typeface="+mn-lt"/>
          <a:ea typeface="+mn-ea"/>
          <a:cs typeface="+mn-cs"/>
        </a:defRPr>
      </a:lvl1pPr>
      <a:lvl2pPr marL="1588" indent="4556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2000">
          <a:solidFill>
            <a:schemeClr val="bg1"/>
          </a:solidFill>
          <a:latin typeface="+mn-lt"/>
          <a:cs typeface="+mn-cs"/>
        </a:defRPr>
      </a:lvl2pPr>
      <a:lvl3pPr marL="269875" indent="-266700" algn="l" rtl="0" eaLnBrk="0" fontAlgn="base" hangingPunct="0">
        <a:spcBef>
          <a:spcPct val="20000"/>
        </a:spcBef>
        <a:spcAft>
          <a:spcPct val="0"/>
        </a:spcAft>
        <a:buClr>
          <a:srgbClr val="E1A800"/>
        </a:buClr>
        <a:buSzPct val="85000"/>
        <a:buFont typeface="Wingdings" pitchFamily="2" charset="2"/>
        <a:buChar char="n"/>
        <a:defRPr sz="2000">
          <a:solidFill>
            <a:schemeClr val="tx1"/>
          </a:solidFill>
          <a:latin typeface="+mn-lt"/>
          <a:cs typeface="+mn-cs"/>
        </a:defRPr>
      </a:lvl3pPr>
      <a:lvl4pPr marL="550863" indent="-279400" algn="l" rtl="0" eaLnBrk="0" fontAlgn="base" hangingPunct="0">
        <a:spcBef>
          <a:spcPct val="5000"/>
        </a:spcBef>
        <a:spcAft>
          <a:spcPct val="0"/>
        </a:spcAft>
        <a:buFont typeface="Symbol" pitchFamily="18" charset="2"/>
        <a:buChar char="·"/>
        <a:defRPr sz="2000">
          <a:solidFill>
            <a:schemeClr val="tx1"/>
          </a:solidFill>
          <a:latin typeface="+mn-lt"/>
          <a:cs typeface="+mn-cs"/>
        </a:defRPr>
      </a:lvl4pPr>
      <a:lvl5pPr marL="809625" indent="-257175" algn="l" rtl="0" eaLnBrk="0" fontAlgn="base" hangingPunct="0">
        <a:spcBef>
          <a:spcPct val="5000"/>
        </a:spcBef>
        <a:spcAft>
          <a:spcPct val="0"/>
        </a:spcAft>
        <a:buFont typeface="Arial" pitchFamily="34" charset="0"/>
        <a:buChar char="‒"/>
        <a:defRPr sz="2000">
          <a:solidFill>
            <a:schemeClr val="tx1"/>
          </a:solidFill>
          <a:latin typeface="+mn-lt"/>
          <a:cs typeface="+mn-cs"/>
        </a:defRPr>
      </a:lvl5pPr>
      <a:lvl6pPr marL="1266825" indent="-257175" algn="l" rtl="0" fontAlgn="base">
        <a:spcBef>
          <a:spcPct val="5000"/>
        </a:spcBef>
        <a:spcAft>
          <a:spcPct val="0"/>
        </a:spcAft>
        <a:buFont typeface="Arial" pitchFamily="34" charset="0"/>
        <a:buChar char="‒"/>
        <a:defRPr sz="2000">
          <a:solidFill>
            <a:schemeClr val="tx1"/>
          </a:solidFill>
          <a:latin typeface="+mn-lt"/>
          <a:cs typeface="+mn-cs"/>
        </a:defRPr>
      </a:lvl6pPr>
      <a:lvl7pPr marL="1724025" indent="-257175" algn="l" rtl="0" fontAlgn="base">
        <a:spcBef>
          <a:spcPct val="5000"/>
        </a:spcBef>
        <a:spcAft>
          <a:spcPct val="0"/>
        </a:spcAft>
        <a:buFont typeface="Arial" pitchFamily="34" charset="0"/>
        <a:buChar char="‒"/>
        <a:defRPr sz="2000">
          <a:solidFill>
            <a:schemeClr val="tx1"/>
          </a:solidFill>
          <a:latin typeface="+mn-lt"/>
          <a:cs typeface="+mn-cs"/>
        </a:defRPr>
      </a:lvl7pPr>
      <a:lvl8pPr marL="2181225" indent="-257175" algn="l" rtl="0" fontAlgn="base">
        <a:spcBef>
          <a:spcPct val="5000"/>
        </a:spcBef>
        <a:spcAft>
          <a:spcPct val="0"/>
        </a:spcAft>
        <a:buFont typeface="Arial" pitchFamily="34" charset="0"/>
        <a:buChar char="‒"/>
        <a:defRPr sz="2000">
          <a:solidFill>
            <a:schemeClr val="tx1"/>
          </a:solidFill>
          <a:latin typeface="+mn-lt"/>
          <a:cs typeface="+mn-cs"/>
        </a:defRPr>
      </a:lvl8pPr>
      <a:lvl9pPr marL="2638425" indent="-257175" algn="l" rtl="0" fontAlgn="base">
        <a:spcBef>
          <a:spcPct val="5000"/>
        </a:spcBef>
        <a:spcAft>
          <a:spcPct val="0"/>
        </a:spcAft>
        <a:buFont typeface="Arial" pitchFamily="34" charset="0"/>
        <a:buChar char="‒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C:\Users\mpcc8972\AppData\Local\Microsoft\Windows\Temporary Internet Files\Content.Outlook\MAXOWK8D\la foto (29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1600" y="529515"/>
            <a:ext cx="7272808" cy="5275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31103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67270" y="497796"/>
            <a:ext cx="848119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s-CO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COOMEVA EMERGENCIA MEDICA </a:t>
            </a:r>
          </a:p>
          <a:p>
            <a:pPr algn="ctr">
              <a:spcBef>
                <a:spcPct val="0"/>
              </a:spcBef>
              <a:defRPr/>
            </a:pPr>
            <a:r>
              <a:rPr lang="es-CO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TE BRINDA </a:t>
            </a:r>
            <a:r>
              <a:rPr lang="es-CO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RESPALDO</a:t>
            </a:r>
            <a:endParaRPr lang="es-ES" sz="4800" b="1" dirty="0">
              <a:solidFill>
                <a:schemeClr val="tx2">
                  <a:lumMod val="60000"/>
                  <a:lumOff val="4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3 Imagen" descr="C:\Users\mpcc8972\AppData\Local\Microsoft\Windows\Temporary Internet Files\Content.Outlook\MAXOWK8D\la foto (11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9635" y="2292845"/>
            <a:ext cx="3968315" cy="30963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2 Rectángulo"/>
          <p:cNvSpPr/>
          <p:nvPr/>
        </p:nvSpPr>
        <p:spPr>
          <a:xfrm>
            <a:off x="4644008" y="2233895"/>
            <a:ext cx="410445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el respaldo del Grupo Coomeva y de Coomeva Medicina Prepagada, empresa pionera del sector en Colombia, con más de </a:t>
            </a:r>
            <a:r>
              <a:rPr lang="es-CO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 </a:t>
            </a:r>
            <a:r>
              <a:rPr lang="es-CO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años de trayectoria y la confianza de nuestros usuarios. </a:t>
            </a:r>
            <a:endParaRPr lang="es-CO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Móviles dotadas con medicamentos y equipos.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Contratación directa con la compañía.</a:t>
            </a:r>
            <a:endParaRPr lang="es-ES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0652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>
            <a:spLocks noChangeArrowheads="1"/>
          </p:cNvSpPr>
          <p:nvPr/>
        </p:nvSpPr>
        <p:spPr bwMode="auto">
          <a:xfrm>
            <a:off x="1317625" y="195263"/>
            <a:ext cx="6497638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CO" altLang="es-ES" sz="2800" b="1" dirty="0" smtClean="0">
                <a:solidFill>
                  <a:srgbClr val="0086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CONVENIOS</a:t>
            </a:r>
            <a:endParaRPr lang="es-CO" altLang="es-ES" sz="2800" b="1" dirty="0">
              <a:solidFill>
                <a:srgbClr val="0086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D:\Users\musxsl12\AppData\Local\Microsoft\Windows\Temporary Internet Files\Content.Outlook\3FOQ212M\logo lm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2324" y="2129369"/>
            <a:ext cx="3537726" cy="920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5331" y="698500"/>
            <a:ext cx="3213244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11 Image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10050" y="7205663"/>
            <a:ext cx="11239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5 Imagen" descr="logo U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5081528"/>
            <a:ext cx="3533433" cy="91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13 Image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2324" y="3579706"/>
            <a:ext cx="3399300" cy="111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16 Image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11775" y="7177088"/>
            <a:ext cx="11652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16 Image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65285" y="949076"/>
            <a:ext cx="2049978" cy="120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75105" y="2604913"/>
            <a:ext cx="1430337" cy="2935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75874" y="2160481"/>
            <a:ext cx="182880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1289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>
            <a:spLocks noChangeArrowheads="1"/>
          </p:cNvSpPr>
          <p:nvPr/>
        </p:nvSpPr>
        <p:spPr bwMode="auto">
          <a:xfrm>
            <a:off x="1317625" y="195263"/>
            <a:ext cx="6497638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CO" altLang="es-ES" sz="2800" b="1" dirty="0" smtClean="0">
                <a:solidFill>
                  <a:srgbClr val="0086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SERVICIOS - PRODUCTOS CEM</a:t>
            </a:r>
            <a:endParaRPr lang="es-CO" altLang="es-ES" sz="2800" b="1" dirty="0">
              <a:solidFill>
                <a:srgbClr val="0086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287" y="908720"/>
            <a:ext cx="9129713" cy="520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81394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>
            <a:spLocks noChangeArrowheads="1"/>
          </p:cNvSpPr>
          <p:nvPr/>
        </p:nvSpPr>
        <p:spPr bwMode="auto">
          <a:xfrm>
            <a:off x="1317625" y="195263"/>
            <a:ext cx="6497638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CO" altLang="es-ES" sz="2800" b="1" dirty="0" smtClean="0">
                <a:solidFill>
                  <a:srgbClr val="00863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COBERTURA</a:t>
            </a:r>
            <a:endParaRPr lang="es-CO" altLang="es-ES" sz="2800" b="1" dirty="0">
              <a:solidFill>
                <a:srgbClr val="00863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1173687" y="5446965"/>
            <a:ext cx="7934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Nuevo aplicativo para mapa de coberturas: WIDETECH</a:t>
            </a:r>
          </a:p>
          <a:p>
            <a:endParaRPr lang="es-CO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163" y="836712"/>
            <a:ext cx="8694561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87809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0649"/>
            <a:ext cx="7056784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Imagen 2" descr="image0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84984"/>
            <a:ext cx="7056784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26968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67270" y="529516"/>
            <a:ext cx="848119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s-CO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COOMEVA EMERGENCIA MEDICA </a:t>
            </a:r>
          </a:p>
          <a:p>
            <a:pPr algn="ctr">
              <a:spcBef>
                <a:spcPct val="0"/>
              </a:spcBef>
              <a:defRPr/>
            </a:pPr>
            <a:r>
              <a:rPr lang="es-CO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TE BRINDA </a:t>
            </a:r>
            <a:r>
              <a:rPr lang="es-CO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TRANQUILIDAD</a:t>
            </a:r>
            <a:endParaRPr lang="es-ES" sz="4400" b="1" dirty="0">
              <a:solidFill>
                <a:schemeClr val="tx2">
                  <a:lumMod val="60000"/>
                  <a:lumOff val="4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3 Imagen" descr="C:\Users\mpcc8972\AppData\Local\Microsoft\Windows\Temporary Internet Files\Content.Outlook\MAXOWK8D\la foto (26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5" y="2204864"/>
            <a:ext cx="3672407" cy="36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2 Rectángulo"/>
          <p:cNvSpPr/>
          <p:nvPr/>
        </p:nvSpPr>
        <p:spPr>
          <a:xfrm>
            <a:off x="4139952" y="2348880"/>
            <a:ext cx="480620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b="1" dirty="0">
                <a:solidFill>
                  <a:srgbClr val="00B050"/>
                </a:solidFill>
                <a:latin typeface="Century Gothic" panose="020B0502020202020204" pitchFamily="34" charset="0"/>
              </a:rPr>
              <a:t>24 horas al día los 365 días del </a:t>
            </a:r>
            <a:r>
              <a:rPr lang="es-CO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año.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Traslado </a:t>
            </a:r>
            <a:r>
              <a:rPr lang="es-CO" b="1" dirty="0">
                <a:solidFill>
                  <a:srgbClr val="00B050"/>
                </a:solidFill>
                <a:latin typeface="Century Gothic" panose="020B0502020202020204" pitchFamily="34" charset="0"/>
              </a:rPr>
              <a:t>de pacientes y entrega en clínicas y hospitales a personal de la institución. Según Criterio Medico de CEM</a:t>
            </a:r>
            <a:r>
              <a:rPr lang="es-CO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No hay tiempo mínimos en la atención.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Personal Idóneo.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Stock de Medicamentos</a:t>
            </a:r>
            <a:endParaRPr lang="es-CO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  <a:p>
            <a:pPr algn="just"/>
            <a:endParaRPr lang="es-ES" b="1" dirty="0">
              <a:solidFill>
                <a:srgbClr val="00B05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algn="just"/>
            <a:endParaRPr lang="es-ES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003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67270" y="529516"/>
            <a:ext cx="848119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s-CO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COOMEVA EMERGENCIA MEDICA </a:t>
            </a:r>
          </a:p>
          <a:p>
            <a:pPr algn="ctr">
              <a:spcBef>
                <a:spcPct val="0"/>
              </a:spcBef>
              <a:defRPr/>
            </a:pPr>
            <a:r>
              <a:rPr lang="es-CO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TE BRINDA </a:t>
            </a:r>
            <a:r>
              <a:rPr lang="es-CO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TRANQUILIDAD</a:t>
            </a:r>
            <a:endParaRPr lang="es-ES" sz="4400" b="1" dirty="0">
              <a:solidFill>
                <a:schemeClr val="tx2">
                  <a:lumMod val="60000"/>
                  <a:lumOff val="4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3 Imagen" descr="C:\Users\mpcc8972\AppData\Local\Microsoft\Windows\Temporary Internet Files\Content.Outlook\MAXOWK8D\la foto (26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5" y="2204864"/>
            <a:ext cx="3672407" cy="36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2 Rectángulo"/>
          <p:cNvSpPr/>
          <p:nvPr/>
        </p:nvSpPr>
        <p:spPr>
          <a:xfrm>
            <a:off x="4139952" y="2348880"/>
            <a:ext cx="48062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s-ES" b="1" dirty="0" smtClean="0">
              <a:solidFill>
                <a:srgbClr val="00B05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Confianza del personal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Equipos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No automedicación.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Cobertura en otras ciudades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Seguridad en la noche.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Seguridad de brindar la atención en el momento que lo requiere.</a:t>
            </a:r>
          </a:p>
          <a:p>
            <a:pPr algn="just"/>
            <a:endParaRPr lang="es-ES" b="1" dirty="0">
              <a:solidFill>
                <a:srgbClr val="00B05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algn="just"/>
            <a:endParaRPr lang="es-ES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94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97086" y="526778"/>
            <a:ext cx="848119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s-CO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COOMEVA EMERGENCIA MEDICA </a:t>
            </a:r>
          </a:p>
          <a:p>
            <a:pPr algn="ctr">
              <a:spcBef>
                <a:spcPct val="0"/>
              </a:spcBef>
              <a:defRPr/>
            </a:pPr>
            <a:r>
              <a:rPr lang="es-CO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TE BRINDA </a:t>
            </a:r>
            <a:r>
              <a:rPr lang="es-CO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COMODIDAD</a:t>
            </a:r>
            <a:endParaRPr lang="es-ES" sz="4400" b="1" dirty="0">
              <a:solidFill>
                <a:schemeClr val="tx2">
                  <a:lumMod val="60000"/>
                  <a:lumOff val="4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3563888" y="1852956"/>
            <a:ext cx="518457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No desplazamientos innecesarios</a:t>
            </a:r>
            <a:endParaRPr lang="es-ES" b="1" dirty="0">
              <a:solidFill>
                <a:srgbClr val="00B05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Estabilización en el domicilio</a:t>
            </a: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CO" b="1" dirty="0">
                <a:solidFill>
                  <a:srgbClr val="00B050"/>
                </a:solidFill>
                <a:latin typeface="Century Gothic" panose="020B0502020202020204" pitchFamily="34" charset="0"/>
              </a:rPr>
              <a:t>Guía Médica </a:t>
            </a:r>
            <a:r>
              <a:rPr lang="es-CO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telefónica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CO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Evita solicitar ayuda a otras persona           ( familiares, amigos, vecinos).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Atención en el lugar donde se encuentre.(Área de cobertura)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Evitar prepararse para salir al centro hospitalario.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Desgaste físico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Angustia, estrés, condiciones físicas, que se vive en un centro de urgencias.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Evitar </a:t>
            </a: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ausentismo</a:t>
            </a:r>
            <a:endParaRPr lang="es-CO" b="1" dirty="0" smtClean="0">
              <a:solidFill>
                <a:srgbClr val="00B05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Disponibilidad.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b="1" dirty="0">
              <a:solidFill>
                <a:srgbClr val="00B05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3 Imagen" descr="C:\Users\mpcc8972\AppData\Local\Microsoft\Windows\Temporary Internet Files\Content.Outlook\MAXOWK8D\la foto (20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9773" y="2172021"/>
            <a:ext cx="3203847" cy="38861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42200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67270" y="529516"/>
            <a:ext cx="848119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s-CO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COOMEVA EMERGENCIA MEDICA </a:t>
            </a:r>
          </a:p>
          <a:p>
            <a:pPr algn="ctr">
              <a:spcBef>
                <a:spcPct val="0"/>
              </a:spcBef>
              <a:defRPr/>
            </a:pPr>
            <a:r>
              <a:rPr lang="es-CO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TE BRINDA </a:t>
            </a:r>
            <a:r>
              <a:rPr lang="es-CO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ECONOMIA</a:t>
            </a:r>
            <a:endParaRPr lang="es-ES" sz="4400" b="1" dirty="0">
              <a:solidFill>
                <a:schemeClr val="tx2">
                  <a:lumMod val="60000"/>
                  <a:lumOff val="4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3 Imagen" descr="C:\Users\mpcc8972\AppData\Local\Microsoft\Windows\Temporary Internet Files\Content.Outlook\MAXOWK8D\la foto (22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8030" y="2348880"/>
            <a:ext cx="3458400" cy="27363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2 Rectángulo"/>
          <p:cNvSpPr/>
          <p:nvPr/>
        </p:nvSpPr>
        <p:spPr>
          <a:xfrm>
            <a:off x="3923928" y="2348880"/>
            <a:ext cx="499203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Tranquilidad en la remisión hospitalaria.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No franquicias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No copagos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Ahorro en transporte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Procedimientos en el domicilio (electrocardiograma, nebulizaciones, vendajes, Sondas, yesos)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Convenios*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No cobro de medicamentos aplicados en la atención.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Puede consultar las veces que lo requiera.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b="1" dirty="0">
              <a:solidFill>
                <a:srgbClr val="00B05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89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88030" y="579331"/>
            <a:ext cx="848119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s-CO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COOMEVA EMERGENCIA MEDICA </a:t>
            </a:r>
          </a:p>
          <a:p>
            <a:pPr algn="ctr">
              <a:spcBef>
                <a:spcPct val="0"/>
              </a:spcBef>
              <a:defRPr/>
            </a:pPr>
            <a:r>
              <a:rPr lang="es-CO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TE BRINDA </a:t>
            </a:r>
            <a:r>
              <a:rPr lang="es-CO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SEGURIDAD</a:t>
            </a:r>
            <a:endParaRPr lang="es-ES" sz="4400" b="1" dirty="0">
              <a:solidFill>
                <a:schemeClr val="tx2">
                  <a:lumMod val="60000"/>
                  <a:lumOff val="4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4 Imagen" descr="C:\Users\mpcc8972\AppData\Local\Microsoft\Windows\Temporary Internet Files\Content.Outlook\MAXOWK8D\la foto (28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2165394"/>
            <a:ext cx="3563887" cy="33123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2 Rectángulo"/>
          <p:cNvSpPr/>
          <p:nvPr/>
        </p:nvSpPr>
        <p:spPr>
          <a:xfrm>
            <a:off x="3707904" y="2165394"/>
            <a:ext cx="460851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Por la completa dotación de nuestras </a:t>
            </a:r>
            <a:r>
              <a:rPr lang="es-ES" sz="1600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unidades</a:t>
            </a:r>
            <a:r>
              <a:rPr lang="es-ES" sz="1600" b="1" dirty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  <a:endParaRPr lang="es-ES" sz="1600" b="1" dirty="0" smtClean="0">
              <a:solidFill>
                <a:srgbClr val="00B05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Programa de renovación de flota de vehículos cada 3 </a:t>
            </a:r>
            <a:r>
              <a:rPr lang="es-CO" sz="1600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años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rgbClr val="00B050"/>
                </a:solidFill>
                <a:latin typeface="Century Gothic" panose="020B0502020202020204" pitchFamily="34" charset="0"/>
              </a:rPr>
              <a:t>Stock de medicamentos tanto en vehículos como en ambulancias.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Ambulancias </a:t>
            </a:r>
            <a:r>
              <a:rPr lang="es-ES" sz="1600" b="1" dirty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 dotación superior a la exigida por los estándares del Ministerio de Salud</a:t>
            </a:r>
            <a:r>
              <a:rPr lang="es-ES" sz="1600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Personal Calificado.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Proceso adecuado en la Regulación de pacientes.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Integralidad en la atención</a:t>
            </a:r>
            <a:endParaRPr lang="es-ES" sz="1600" b="1" dirty="0">
              <a:solidFill>
                <a:srgbClr val="00B05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734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0" y="529516"/>
            <a:ext cx="9144000" cy="2000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s-CO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COOMEVA EMERGENCIA MEDICA </a:t>
            </a:r>
          </a:p>
          <a:p>
            <a:pPr algn="ctr">
              <a:spcBef>
                <a:spcPct val="0"/>
              </a:spcBef>
              <a:defRPr/>
            </a:pPr>
            <a:r>
              <a:rPr lang="es-CO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TE BRINDA </a:t>
            </a:r>
            <a:r>
              <a:rPr lang="es-CO" sz="4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CUIDADO Y TRATO HUMANO</a:t>
            </a:r>
            <a:endParaRPr lang="es-ES" sz="4400" b="1" dirty="0">
              <a:solidFill>
                <a:schemeClr val="tx2">
                  <a:lumMod val="60000"/>
                  <a:lumOff val="4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4 Imagen" descr="C:\Users\mpcc8972\AppData\Local\Microsoft\Windows\Temporary Internet Files\Content.Outlook\MAXOWK8D\la foto (13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2420888"/>
            <a:ext cx="3800674" cy="34563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2 Rectángulo"/>
          <p:cNvSpPr/>
          <p:nvPr/>
        </p:nvSpPr>
        <p:spPr>
          <a:xfrm>
            <a:off x="4067945" y="2829577"/>
            <a:ext cx="478958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Médicos y paramédicos con entrenamiento continúo en urgencias, emergencia y atención domiciliaria</a:t>
            </a: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Calidez de la atención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Acompañamiento.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Humanización del servicio</a:t>
            </a:r>
          </a:p>
          <a:p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endParaRPr lang="es-ES" b="1" dirty="0">
              <a:solidFill>
                <a:srgbClr val="00B05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511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0" y="44624"/>
            <a:ext cx="91440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s-CO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COOMEVA EMERGENCIA MEDICA </a:t>
            </a:r>
          </a:p>
          <a:p>
            <a:pPr algn="ctr">
              <a:spcBef>
                <a:spcPct val="0"/>
              </a:spcBef>
              <a:defRPr/>
            </a:pPr>
            <a:r>
              <a:rPr lang="es-CO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TE BRINDA </a:t>
            </a:r>
            <a:r>
              <a:rPr lang="es-CO" sz="4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COMPLEMENTO AL POS</a:t>
            </a:r>
            <a:endParaRPr lang="es-ES" sz="4400" b="1" dirty="0">
              <a:solidFill>
                <a:schemeClr val="tx2">
                  <a:lumMod val="60000"/>
                  <a:lumOff val="4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4 Imagen" descr="C:\Users\mpcc8972\AppData\Local\Microsoft\Windows\Temporary Internet Files\Content.Outlook\MAXOWK8D\la foto (13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2420889"/>
            <a:ext cx="3096344" cy="2592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2 Rectángulo"/>
          <p:cNvSpPr/>
          <p:nvPr/>
        </p:nvSpPr>
        <p:spPr>
          <a:xfrm>
            <a:off x="3382817" y="1496973"/>
            <a:ext cx="579769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Agilidad en la atención.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No desplazamientos a Urgencias.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Valoración y estabilización en casa.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Evitar focos de enfermedades en los puntos de urgencias.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Oportunidad de atención.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Cuanto se gasta en el desplazamiento?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Cuanto se gasta en el Copago?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Costos de medicamento?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Gastos extra.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Devolución por no ameritar una atención de urgencia.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Consulta, valor agregado medicamento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Tramitología.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rgbClr val="00B05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r>
              <a:rPr lang="es-ES" b="1" dirty="0" smtClean="0">
                <a:solidFill>
                  <a:srgbClr val="00B05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endParaRPr lang="es-ES" b="1" dirty="0">
              <a:solidFill>
                <a:srgbClr val="00B05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42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67270" y="529516"/>
            <a:ext cx="848119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s-CO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COOMEVA EMERGENCIA MEDICA </a:t>
            </a:r>
          </a:p>
          <a:p>
            <a:pPr algn="ctr">
              <a:spcBef>
                <a:spcPct val="0"/>
              </a:spcBef>
              <a:defRPr/>
            </a:pPr>
            <a:r>
              <a:rPr lang="es-CO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TE BRINDA </a:t>
            </a:r>
            <a:r>
              <a:rPr lang="es-CO" sz="4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CALIDAD</a:t>
            </a:r>
            <a:endParaRPr lang="es-ES" sz="4400" b="1" dirty="0">
              <a:solidFill>
                <a:schemeClr val="tx2">
                  <a:lumMod val="60000"/>
                  <a:lumOff val="40000"/>
                </a:schemeClr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4 Imagen" descr="C:\Users\mpcc8972\AppData\Local\Microsoft\Windows\Temporary Internet Files\Content.Outlook\MAXOWK8D\la foto (13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04863"/>
            <a:ext cx="3384376" cy="27363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2 Rectángulo"/>
          <p:cNvSpPr/>
          <p:nvPr/>
        </p:nvSpPr>
        <p:spPr>
          <a:xfrm>
            <a:off x="3563888" y="1988840"/>
            <a:ext cx="52767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>
                <a:solidFill>
                  <a:srgbClr val="00B050"/>
                </a:solidFill>
                <a:latin typeface="Century Gothic" panose="020B0502020202020204" pitchFamily="34" charset="0"/>
              </a:rPr>
              <a:t>Certificación de calidad de todos los procesos según norma ISO 9001, versión </a:t>
            </a:r>
            <a:r>
              <a:rPr lang="es-CO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2008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b="1" dirty="0">
                <a:solidFill>
                  <a:srgbClr val="00B050"/>
                </a:solidFill>
                <a:latin typeface="Century Gothic" panose="020B0502020202020204" pitchFamily="34" charset="0"/>
              </a:rPr>
              <a:t>Cumplimiento de todos los estándares de habilitación exigidos por la normas</a:t>
            </a:r>
            <a:r>
              <a:rPr lang="es-CO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>
                <a:solidFill>
                  <a:srgbClr val="00B050"/>
                </a:solidFill>
                <a:latin typeface="Century Gothic" panose="020B0502020202020204" pitchFamily="34" charset="0"/>
              </a:rPr>
              <a:t>Programa de Calidad y de Seguridad de la Atención que propenden por unos altos estándares en la prestación integral del servicio. </a:t>
            </a:r>
            <a:endParaRPr lang="es-CO" b="1" dirty="0" smtClean="0">
              <a:solidFill>
                <a:srgbClr val="00B05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Llamadas post- atención.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Historia Clinica Electrónica.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Recomendaciones de acuerdo a su patología.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b="1" dirty="0">
              <a:solidFill>
                <a:srgbClr val="00B050"/>
              </a:solidFill>
              <a:latin typeface="Century Gothic" panose="020B0502020202020204" pitchFamily="34" charset="0"/>
            </a:endParaRPr>
          </a:p>
          <a:p>
            <a:pPr lvl="0"/>
            <a:endParaRPr lang="es-CO" dirty="0"/>
          </a:p>
          <a:p>
            <a:endParaRPr lang="es-ES" b="1" dirty="0">
              <a:solidFill>
                <a:srgbClr val="00B05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1021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illis Standard Design">
  <a:themeElements>
    <a:clrScheme name="Willis Standard Design 1">
      <a:dk1>
        <a:srgbClr val="7F7263"/>
      </a:dk1>
      <a:lt1>
        <a:srgbClr val="FFFFFF"/>
      </a:lt1>
      <a:dk2>
        <a:srgbClr val="132647"/>
      </a:dk2>
      <a:lt2>
        <a:srgbClr val="C7BEB6"/>
      </a:lt2>
      <a:accent1>
        <a:srgbClr val="E1A800"/>
      </a:accent1>
      <a:accent2>
        <a:srgbClr val="42516C"/>
      </a:accent2>
      <a:accent3>
        <a:srgbClr val="AAACB1"/>
      </a:accent3>
      <a:accent4>
        <a:srgbClr val="DADADA"/>
      </a:accent4>
      <a:accent5>
        <a:srgbClr val="EED1AA"/>
      </a:accent5>
      <a:accent6>
        <a:srgbClr val="3B4961"/>
      </a:accent6>
      <a:hlink>
        <a:srgbClr val="8C060C"/>
      </a:hlink>
      <a:folHlink>
        <a:srgbClr val="D45121"/>
      </a:folHlink>
    </a:clrScheme>
    <a:fontScheme name="Willis Standard Design">
      <a:majorFont>
        <a:latin typeface="Arial Black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54000" tIns="54000" rIns="54000" bIns="54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54000" tIns="54000" rIns="54000" bIns="54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Willis Standard Design 1">
        <a:dk1>
          <a:srgbClr val="7F7263"/>
        </a:dk1>
        <a:lt1>
          <a:srgbClr val="FFFFFF"/>
        </a:lt1>
        <a:dk2>
          <a:srgbClr val="132647"/>
        </a:dk2>
        <a:lt2>
          <a:srgbClr val="C7BEB6"/>
        </a:lt2>
        <a:accent1>
          <a:srgbClr val="E1A800"/>
        </a:accent1>
        <a:accent2>
          <a:srgbClr val="42516C"/>
        </a:accent2>
        <a:accent3>
          <a:srgbClr val="AAACB1"/>
        </a:accent3>
        <a:accent4>
          <a:srgbClr val="DADADA"/>
        </a:accent4>
        <a:accent5>
          <a:srgbClr val="EED1AA"/>
        </a:accent5>
        <a:accent6>
          <a:srgbClr val="3B4961"/>
        </a:accent6>
        <a:hlink>
          <a:srgbClr val="8C060C"/>
        </a:hlink>
        <a:folHlink>
          <a:srgbClr val="D451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8258</TotalTime>
  <Words>514</Words>
  <Application>Microsoft Office PowerPoint</Application>
  <PresentationFormat>Presentación en pantalla (4:3)</PresentationFormat>
  <Paragraphs>88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16" baseType="lpstr">
      <vt:lpstr>Tema de Office</vt:lpstr>
      <vt:lpstr>Willis Standard Design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PORTADA</dc:title>
  <dc:creator>Leydy Lorena Restrepo Ramirez</dc:creator>
  <cp:lastModifiedBy>Angela castañeda</cp:lastModifiedBy>
  <cp:revision>583</cp:revision>
  <cp:lastPrinted>2014-09-05T12:58:29Z</cp:lastPrinted>
  <dcterms:created xsi:type="dcterms:W3CDTF">2014-01-15T02:51:40Z</dcterms:created>
  <dcterms:modified xsi:type="dcterms:W3CDTF">2015-09-11T10:03:29Z</dcterms:modified>
</cp:coreProperties>
</file>